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1"/>
  </p:sldMasterIdLst>
  <p:notesMasterIdLst>
    <p:notesMasterId r:id="rId15"/>
  </p:notesMasterIdLst>
  <p:sldIdLst>
    <p:sldId id="292" r:id="rId2"/>
    <p:sldId id="347" r:id="rId3"/>
    <p:sldId id="358" r:id="rId4"/>
    <p:sldId id="359" r:id="rId5"/>
    <p:sldId id="353" r:id="rId6"/>
    <p:sldId id="362" r:id="rId7"/>
    <p:sldId id="354" r:id="rId8"/>
    <p:sldId id="360" r:id="rId9"/>
    <p:sldId id="345" r:id="rId10"/>
    <p:sldId id="361" r:id="rId11"/>
    <p:sldId id="363" r:id="rId12"/>
    <p:sldId id="365" r:id="rId13"/>
    <p:sldId id="364" r:id="rId1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3B"/>
    <a:srgbClr val="00AF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49" autoAdjust="0"/>
    <p:restoredTop sz="94660"/>
  </p:normalViewPr>
  <p:slideViewPr>
    <p:cSldViewPr>
      <p:cViewPr varScale="1">
        <p:scale>
          <a:sx n="113" d="100"/>
          <a:sy n="113" d="100"/>
        </p:scale>
        <p:origin x="148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fld id="{2CC2E9C5-73BD-4D09-A95E-F5F4DC268C0F}" type="datetime1">
              <a:rPr lang="en-US"/>
              <a:pPr>
                <a:defRPr/>
              </a:pPr>
              <a:t>7/10/2017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D37DA73-288A-4AAF-86A3-BBDB4D937FD4}" type="slidenum">
              <a:rPr lang="en-US" altLang="en-US"/>
              <a:pPr>
                <a:defRPr/>
              </a:pPr>
              <a:t>‹#›</a:t>
            </a:fld>
            <a:endParaRPr lang="en-US" altLang="en-US"/>
          </a:p>
        </p:txBody>
      </p:sp>
    </p:spTree>
    <p:extLst>
      <p:ext uri="{BB962C8B-B14F-4D97-AF65-F5344CB8AC3E}">
        <p14:creationId xmlns:p14="http://schemas.microsoft.com/office/powerpoint/2010/main" val="3052177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8D249DA-DB5B-41E8-814D-DDA250398B37}" type="slidenum">
              <a:rPr lang="en-US" altLang="en-US" smtClean="0">
                <a:latin typeface="Arial" panose="020B0604020202020204" pitchFamily="34" charset="0"/>
              </a:rPr>
              <a:pPr>
                <a:spcBef>
                  <a:spcPct val="0"/>
                </a:spcBef>
              </a:pPr>
              <a:t>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50130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10</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702103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11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01357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12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8944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D97BC73-F5D4-4162-B993-C8EBD2D52AC1}" type="slidenum">
              <a:rPr lang="en-US" altLang="en-US" smtClean="0">
                <a:latin typeface="Arial" panose="020B0604020202020204" pitchFamily="34" charset="0"/>
              </a:rPr>
              <a:pPr>
                <a:spcBef>
                  <a:spcPct val="0"/>
                </a:spcBef>
              </a:pPr>
              <a:t>13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02525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642F764-674D-4693-9897-B9D2777FD3D3}" type="slidenum">
              <a:rPr lang="en-US" altLang="en-US" smtClean="0">
                <a:latin typeface="Arial" panose="020B0604020202020204" pitchFamily="34" charset="0"/>
              </a:rPr>
              <a:pPr>
                <a:spcBef>
                  <a:spcPct val="0"/>
                </a:spcBef>
              </a:pPr>
              <a:t>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38394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642F764-674D-4693-9897-B9D2777FD3D3}" type="slidenum">
              <a:rPr lang="en-US" altLang="en-US" smtClean="0">
                <a:latin typeface="Arial" panose="020B0604020202020204" pitchFamily="34" charset="0"/>
              </a:rPr>
              <a:pPr>
                <a:spcBef>
                  <a:spcPct val="0"/>
                </a:spcBef>
              </a:pPr>
              <a:t>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18489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642F764-674D-4693-9897-B9D2777FD3D3}" type="slidenum">
              <a:rPr lang="en-US" altLang="en-US" smtClean="0">
                <a:latin typeface="Arial" panose="020B0604020202020204" pitchFamily="34" charset="0"/>
              </a:rPr>
              <a:pPr>
                <a:spcBef>
                  <a:spcPct val="0"/>
                </a:spcBef>
              </a:pPr>
              <a:t>4</a:t>
            </a:fld>
            <a:endParaRPr lang="en-US" altLang="en-US" smtClean="0">
              <a:latin typeface="Arial" panose="020B0604020202020204" pitchFamily="34" charset="0"/>
            </a:endParaRPr>
          </a:p>
        </p:txBody>
      </p:sp>
    </p:spTree>
    <p:extLst>
      <p:ext uri="{BB962C8B-B14F-4D97-AF65-F5344CB8AC3E}">
        <p14:creationId xmlns:p14="http://schemas.microsoft.com/office/powerpoint/2010/main" val="761423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5</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2135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6</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2278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7</a:t>
            </a:fld>
            <a:endParaRPr lang="en-US" altLang="en-US" smtClean="0">
              <a:latin typeface="Arial" panose="020B0604020202020204" pitchFamily="34" charset="0"/>
            </a:endParaRPr>
          </a:p>
        </p:txBody>
      </p:sp>
    </p:spTree>
    <p:extLst>
      <p:ext uri="{BB962C8B-B14F-4D97-AF65-F5344CB8AC3E}">
        <p14:creationId xmlns:p14="http://schemas.microsoft.com/office/powerpoint/2010/main" val="415335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A39DF-B46A-4CE9-8981-70DE8CA886B0}" type="slidenum">
              <a:rPr lang="en-US" altLang="en-US" smtClean="0">
                <a:latin typeface="Arial" panose="020B0604020202020204" pitchFamily="34" charset="0"/>
              </a:rPr>
              <a:pPr>
                <a:spcBef>
                  <a:spcPct val="0"/>
                </a:spcBef>
              </a:pPr>
              <a:t>8</a:t>
            </a:fld>
            <a:endParaRPr lang="en-US" altLang="en-US" smtClean="0">
              <a:latin typeface="Arial" panose="020B0604020202020204" pitchFamily="34" charset="0"/>
            </a:endParaRPr>
          </a:p>
        </p:txBody>
      </p:sp>
    </p:spTree>
    <p:extLst>
      <p:ext uri="{BB962C8B-B14F-4D97-AF65-F5344CB8AC3E}">
        <p14:creationId xmlns:p14="http://schemas.microsoft.com/office/powerpoint/2010/main" val="65968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anose="020B0600070205080204" pitchFamily="34" charset="-128"/>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D97BC73-F5D4-4162-B993-C8EBD2D52AC1}" type="slidenum">
              <a:rPr lang="en-US" altLang="en-US" smtClean="0">
                <a:latin typeface="Arial" panose="020B0604020202020204" pitchFamily="34" charset="0"/>
              </a:rPr>
              <a:pPr>
                <a:spcBef>
                  <a:spcPct val="0"/>
                </a:spcBef>
              </a:pPr>
              <a:t>9</a:t>
            </a:fld>
            <a:endParaRPr lang="en-US" altLang="en-US" smtClean="0">
              <a:latin typeface="Arial" panose="020B0604020202020204" pitchFamily="34" charset="0"/>
            </a:endParaRPr>
          </a:p>
        </p:txBody>
      </p:sp>
    </p:spTree>
    <p:extLst>
      <p:ext uri="{BB962C8B-B14F-4D97-AF65-F5344CB8AC3E}">
        <p14:creationId xmlns:p14="http://schemas.microsoft.com/office/powerpoint/2010/main" val="3783117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3"/>
          <p:cNvGraphicFramePr>
            <a:graphicFrameLocks noChangeAspect="1"/>
          </p:cNvGraphicFramePr>
          <p:nvPr/>
        </p:nvGraphicFramePr>
        <p:xfrm>
          <a:off x="0" y="5976938"/>
          <a:ext cx="9144000" cy="881062"/>
        </p:xfrm>
        <a:graphic>
          <a:graphicData uri="http://schemas.openxmlformats.org/presentationml/2006/ole">
            <mc:AlternateContent xmlns:mc="http://schemas.openxmlformats.org/markup-compatibility/2006">
              <mc:Choice xmlns:v="urn:schemas-microsoft-com:vml" Requires="v">
                <p:oleObj spid="_x0000_s35871" name="Image" r:id="rId3" imgW="13714286" imgH="1320635" progId="">
                  <p:embed/>
                </p:oleObj>
              </mc:Choice>
              <mc:Fallback>
                <p:oleObj name="Image" r:id="rId3" imgW="13714286" imgH="132063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976938"/>
                        <a:ext cx="9144000" cy="8810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 name="Text Placeholder 5"/>
          <p:cNvSpPr txBox="1">
            <a:spLocks/>
          </p:cNvSpPr>
          <p:nvPr userDrawn="1"/>
        </p:nvSpPr>
        <p:spPr bwMode="auto">
          <a:xfrm>
            <a:off x="457200" y="6019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defRPr/>
            </a:pPr>
            <a:r>
              <a:rPr lang="en-US" altLang="en-US" sz="1400" b="1" dirty="0" err="1" smtClean="0">
                <a:solidFill>
                  <a:srgbClr val="65AA3B"/>
                </a:solidFill>
              </a:rPr>
              <a:t>GenCyber</a:t>
            </a:r>
            <a:r>
              <a:rPr lang="en-US" altLang="en-US" sz="1400" b="1" dirty="0" smtClean="0">
                <a:solidFill>
                  <a:srgbClr val="65AA3B"/>
                </a:solidFill>
              </a:rPr>
              <a:t> 2017</a:t>
            </a:r>
          </a:p>
        </p:txBody>
      </p:sp>
    </p:spTree>
    <p:extLst>
      <p:ext uri="{BB962C8B-B14F-4D97-AF65-F5344CB8AC3E}">
        <p14:creationId xmlns:p14="http://schemas.microsoft.com/office/powerpoint/2010/main" val="117619011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3"/>
          <p:cNvGraphicFramePr>
            <a:graphicFrameLocks noChangeAspect="1"/>
          </p:cNvGraphicFramePr>
          <p:nvPr/>
        </p:nvGraphicFramePr>
        <p:xfrm>
          <a:off x="0" y="5976938"/>
          <a:ext cx="9144000" cy="881062"/>
        </p:xfrm>
        <a:graphic>
          <a:graphicData uri="http://schemas.openxmlformats.org/presentationml/2006/ole">
            <mc:AlternateContent xmlns:mc="http://schemas.openxmlformats.org/markup-compatibility/2006">
              <mc:Choice xmlns:v="urn:schemas-microsoft-com:vml" Requires="v">
                <p:oleObj spid="_x0000_s1056" name="Image" r:id="rId4" imgW="13714286" imgH="1320635" progId="">
                  <p:embed/>
                </p:oleObj>
              </mc:Choice>
              <mc:Fallback>
                <p:oleObj name="Image" r:id="rId4" imgW="13714286" imgH="1320635"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976938"/>
                        <a:ext cx="9144000" cy="8810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35" r:id="rId1"/>
  </p:sldLayoutIdLst>
  <p:transition/>
  <p:timing>
    <p:tnLst>
      <p:par>
        <p:cTn id="1" dur="indefinite" restart="never" nodeType="tmRoot"/>
      </p:par>
    </p:tnLst>
  </p:timing>
  <p:txStyles>
    <p:titleStyle>
      <a:lvl1pPr algn="l" rtl="0" eaLnBrk="0" fontAlgn="base" hangingPunct="0">
        <a:spcBef>
          <a:spcPct val="0"/>
        </a:spcBef>
        <a:spcAft>
          <a:spcPct val="0"/>
        </a:spcAft>
        <a:defRPr sz="4400" b="1">
          <a:solidFill>
            <a:srgbClr val="00AFD7"/>
          </a:solidFill>
          <a:latin typeface="+mj-lt"/>
          <a:ea typeface="+mj-ea"/>
          <a:cs typeface="+mj-cs"/>
        </a:defRPr>
      </a:lvl1pPr>
      <a:lvl2pPr algn="l" rtl="0" eaLnBrk="0" fontAlgn="base" hangingPunct="0">
        <a:spcBef>
          <a:spcPct val="0"/>
        </a:spcBef>
        <a:spcAft>
          <a:spcPct val="0"/>
        </a:spcAft>
        <a:defRPr sz="4400" b="1">
          <a:solidFill>
            <a:srgbClr val="00AFD7"/>
          </a:solidFill>
          <a:latin typeface="Calibri" charset="0"/>
          <a:ea typeface="Arial" charset="0"/>
          <a:cs typeface="Arial" charset="0"/>
        </a:defRPr>
      </a:lvl2pPr>
      <a:lvl3pPr algn="l" rtl="0" eaLnBrk="0" fontAlgn="base" hangingPunct="0">
        <a:spcBef>
          <a:spcPct val="0"/>
        </a:spcBef>
        <a:spcAft>
          <a:spcPct val="0"/>
        </a:spcAft>
        <a:defRPr sz="4400" b="1">
          <a:solidFill>
            <a:srgbClr val="00AFD7"/>
          </a:solidFill>
          <a:latin typeface="Calibri" charset="0"/>
          <a:ea typeface="Arial" charset="0"/>
          <a:cs typeface="Arial" charset="0"/>
        </a:defRPr>
      </a:lvl3pPr>
      <a:lvl4pPr algn="l" rtl="0" eaLnBrk="0" fontAlgn="base" hangingPunct="0">
        <a:spcBef>
          <a:spcPct val="0"/>
        </a:spcBef>
        <a:spcAft>
          <a:spcPct val="0"/>
        </a:spcAft>
        <a:defRPr sz="4400" b="1">
          <a:solidFill>
            <a:srgbClr val="00AFD7"/>
          </a:solidFill>
          <a:latin typeface="Calibri" charset="0"/>
          <a:ea typeface="Arial" charset="0"/>
          <a:cs typeface="Arial" charset="0"/>
        </a:defRPr>
      </a:lvl4pPr>
      <a:lvl5pPr algn="l" rtl="0" eaLnBrk="0" fontAlgn="base" hangingPunct="0">
        <a:spcBef>
          <a:spcPct val="0"/>
        </a:spcBef>
        <a:spcAft>
          <a:spcPct val="0"/>
        </a:spcAft>
        <a:defRPr sz="4400" b="1">
          <a:solidFill>
            <a:srgbClr val="00AFD7"/>
          </a:solidFill>
          <a:latin typeface="Calibri" charset="0"/>
          <a:ea typeface="Arial" charset="0"/>
          <a:cs typeface="Arial" charset="0"/>
        </a:defRPr>
      </a:lvl5pPr>
      <a:lvl6pPr marL="457200" algn="l" rtl="0" fontAlgn="base">
        <a:spcBef>
          <a:spcPct val="0"/>
        </a:spcBef>
        <a:spcAft>
          <a:spcPct val="0"/>
        </a:spcAft>
        <a:defRPr sz="4400" b="1">
          <a:solidFill>
            <a:srgbClr val="00AFD7"/>
          </a:solidFill>
          <a:latin typeface="Calibri" charset="0"/>
          <a:ea typeface="Arial" charset="0"/>
          <a:cs typeface="Arial" charset="0"/>
        </a:defRPr>
      </a:lvl6pPr>
      <a:lvl7pPr marL="914400" algn="l" rtl="0" fontAlgn="base">
        <a:spcBef>
          <a:spcPct val="0"/>
        </a:spcBef>
        <a:spcAft>
          <a:spcPct val="0"/>
        </a:spcAft>
        <a:defRPr sz="4400" b="1">
          <a:solidFill>
            <a:srgbClr val="00AFD7"/>
          </a:solidFill>
          <a:latin typeface="Calibri" charset="0"/>
          <a:ea typeface="Arial" charset="0"/>
          <a:cs typeface="Arial" charset="0"/>
        </a:defRPr>
      </a:lvl7pPr>
      <a:lvl8pPr marL="1371600" algn="l" rtl="0" fontAlgn="base">
        <a:spcBef>
          <a:spcPct val="0"/>
        </a:spcBef>
        <a:spcAft>
          <a:spcPct val="0"/>
        </a:spcAft>
        <a:defRPr sz="4400" b="1">
          <a:solidFill>
            <a:srgbClr val="00AFD7"/>
          </a:solidFill>
          <a:latin typeface="Calibri" charset="0"/>
          <a:ea typeface="Arial" charset="0"/>
          <a:cs typeface="Arial" charset="0"/>
        </a:defRPr>
      </a:lvl8pPr>
      <a:lvl9pPr marL="1828800" algn="l" rtl="0" fontAlgn="base">
        <a:spcBef>
          <a:spcPct val="0"/>
        </a:spcBef>
        <a:spcAft>
          <a:spcPct val="0"/>
        </a:spcAft>
        <a:defRPr sz="4400" b="1">
          <a:solidFill>
            <a:srgbClr val="00AFD7"/>
          </a:solidFill>
          <a:latin typeface="Calibri" charset="0"/>
          <a:ea typeface="Arial" charset="0"/>
          <a:cs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sz="quarter" idx="4294967295"/>
          </p:nvPr>
        </p:nvSpPr>
        <p:spPr bwMode="auto">
          <a:xfrm>
            <a:off x="0" y="457200"/>
            <a:ext cx="9144000" cy="1295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indent="1588" eaLnBrk="1" hangingPunct="1">
              <a:spcBef>
                <a:spcPct val="0"/>
              </a:spcBef>
              <a:buFontTx/>
              <a:buNone/>
              <a:defRPr/>
            </a:pPr>
            <a:r>
              <a:rPr lang="en-US" altLang="en-US" sz="6600" b="1" dirty="0" smtClean="0">
                <a:solidFill>
                  <a:srgbClr val="00AFD7"/>
                </a:solidFill>
                <a:latin typeface="+mj-lt"/>
                <a:ea typeface="+mj-ea"/>
                <a:cs typeface="+mj-cs"/>
              </a:rPr>
              <a:t>Internet of Things</a:t>
            </a:r>
            <a:endParaRPr lang="en-US" altLang="en-US" sz="6600" b="1" dirty="0">
              <a:solidFill>
                <a:srgbClr val="00AFD7"/>
              </a:solidFill>
              <a:latin typeface="+mj-lt"/>
              <a:ea typeface="+mj-ea"/>
              <a:cs typeface="+mj-cs"/>
            </a:endParaRPr>
          </a:p>
        </p:txBody>
      </p:sp>
      <p:graphicFrame>
        <p:nvGraphicFramePr>
          <p:cNvPr id="8" name="Table 7"/>
          <p:cNvGraphicFramePr>
            <a:graphicFrameLocks noGrp="1"/>
          </p:cNvGraphicFramePr>
          <p:nvPr>
            <p:extLst>
              <p:ext uri="{D42A27DB-BD31-4B8C-83A1-F6EECF244321}">
                <p14:modId xmlns:p14="http://schemas.microsoft.com/office/powerpoint/2010/main" val="2736954562"/>
              </p:ext>
            </p:extLst>
          </p:nvPr>
        </p:nvGraphicFramePr>
        <p:xfrm>
          <a:off x="457200" y="3886200"/>
          <a:ext cx="6796595" cy="1646239"/>
        </p:xfrm>
        <a:graphic>
          <a:graphicData uri="http://schemas.openxmlformats.org/drawingml/2006/table">
            <a:tbl>
              <a:tblPr>
                <a:tableStyleId>{5C22544A-7EE6-4342-B048-85BDC9FD1C3A}</a:tableStyleId>
              </a:tblPr>
              <a:tblGrid>
                <a:gridCol w="2197100">
                  <a:extLst>
                    <a:ext uri="{9D8B030D-6E8A-4147-A177-3AD203B41FA5}">
                      <a16:colId xmlns="" xmlns:a16="http://schemas.microsoft.com/office/drawing/2014/main" val="20000"/>
                    </a:ext>
                  </a:extLst>
                </a:gridCol>
                <a:gridCol w="4599495">
                  <a:extLst>
                    <a:ext uri="{9D8B030D-6E8A-4147-A177-3AD203B41FA5}">
                      <a16:colId xmlns="" xmlns:a16="http://schemas.microsoft.com/office/drawing/2014/main" val="20001"/>
                    </a:ext>
                  </a:extLst>
                </a:gridCol>
              </a:tblGrid>
              <a:tr h="365831">
                <a:tc gridSpan="2">
                  <a:txBody>
                    <a:bodyPr/>
                    <a:lstStyle/>
                    <a:p>
                      <a:pPr algn="l"/>
                      <a:r>
                        <a:rPr lang="en-US" sz="1800" b="0" dirty="0" smtClean="0">
                          <a:solidFill>
                            <a:schemeClr val="tx1"/>
                          </a:solidFill>
                        </a:rPr>
                        <a:t>In this presentation:</a:t>
                      </a:r>
                      <a:endParaRPr lang="en-US" sz="1800" b="0" dirty="0">
                        <a:solidFill>
                          <a:schemeClr val="tx1"/>
                        </a:solidFill>
                      </a:endParaRPr>
                    </a:p>
                  </a:txBody>
                  <a:tcPr marL="91433" marR="91433" marT="45729" marB="4572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 xmlns:a16="http://schemas.microsoft.com/office/drawing/2014/main" val="10000"/>
                  </a:ext>
                </a:extLst>
              </a:tr>
              <a:tr h="320102">
                <a:tc>
                  <a:txBody>
                    <a:bodyPr/>
                    <a:lstStyle/>
                    <a:p>
                      <a:pPr marL="228600" indent="-174625" algn="l">
                        <a:buFont typeface="Arial" pitchFamily="34" charset="0"/>
                        <a:buChar char="•"/>
                      </a:pPr>
                      <a:r>
                        <a:rPr lang="en-US" sz="1800" b="0" dirty="0" smtClean="0">
                          <a:solidFill>
                            <a:schemeClr val="tx1"/>
                          </a:solidFill>
                        </a:rPr>
                        <a:t>Introduction to </a:t>
                      </a:r>
                      <a:r>
                        <a:rPr lang="en-US" sz="1800" b="0" dirty="0" err="1" smtClean="0">
                          <a:solidFill>
                            <a:schemeClr val="tx1"/>
                          </a:solidFill>
                        </a:rPr>
                        <a:t>IoT</a:t>
                      </a:r>
                      <a:endParaRPr lang="en-US" sz="1800" b="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8600" indent="-174625" algn="l">
                        <a:buFont typeface="Arial" pitchFamily="34" charset="0"/>
                        <a:buChar char="•"/>
                      </a:pPr>
                      <a:r>
                        <a:rPr lang="en-US" sz="1800" b="0" dirty="0" smtClean="0">
                          <a:solidFill>
                            <a:schemeClr val="tx1"/>
                          </a:solidFill>
                        </a:rPr>
                        <a:t>Lab</a:t>
                      </a:r>
                      <a:r>
                        <a:rPr lang="en-US" sz="1800" b="0" baseline="0" dirty="0" smtClean="0">
                          <a:solidFill>
                            <a:schemeClr val="tx1"/>
                          </a:solidFill>
                        </a:rPr>
                        <a:t> Exercises (Part One)</a:t>
                      </a:r>
                      <a:endParaRPr lang="en-US" sz="1800" b="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20102">
                <a:tc>
                  <a:txBody>
                    <a:bodyPr/>
                    <a:lstStyle/>
                    <a:p>
                      <a:pPr marL="228600" marR="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800" b="0" baseline="0" dirty="0" smtClean="0">
                          <a:solidFill>
                            <a:schemeClr val="tx1"/>
                          </a:solidFill>
                        </a:rPr>
                        <a:t>Arduino</a:t>
                      </a:r>
                      <a:endParaRPr lang="en-US" sz="1800" b="0" dirty="0" smtClean="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8600"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800" b="0" kern="1200" dirty="0" smtClean="0">
                          <a:solidFill>
                            <a:schemeClr val="tx1"/>
                          </a:solidFill>
                          <a:latin typeface="+mn-lt"/>
                          <a:ea typeface="+mn-ea"/>
                          <a:cs typeface="+mn-cs"/>
                        </a:rPr>
                        <a:t>Lab Exercises (Part Two)</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20102">
                <a:tc>
                  <a:txBody>
                    <a:bodyPr/>
                    <a:lstStyle/>
                    <a:p>
                      <a:pPr marL="228600" indent="-174625" algn="l">
                        <a:buFont typeface="Arial" pitchFamily="34" charset="0"/>
                        <a:buChar char="•"/>
                      </a:pPr>
                      <a:r>
                        <a:rPr lang="en-US" sz="1800" dirty="0" smtClean="0"/>
                        <a:t>Raspberry Pi (</a:t>
                      </a:r>
                      <a:r>
                        <a:rPr lang="en-US" sz="1800" dirty="0" err="1" smtClean="0"/>
                        <a:t>RPi</a:t>
                      </a:r>
                      <a:r>
                        <a:rPr lang="en-US" sz="1800" dirty="0" smtClean="0"/>
                        <a:t>)</a:t>
                      </a:r>
                      <a:endParaRPr lang="en-US" sz="18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53975" marR="0" lvl="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US" sz="1800" b="0" dirty="0" smtClean="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20102">
                <a:tc>
                  <a:txBody>
                    <a:bodyPr/>
                    <a:lstStyle/>
                    <a:p>
                      <a:pPr marL="228600" marR="0" indent="-174625"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sz="1800" b="0" dirty="0" smtClean="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28600" marR="0" indent="-174625"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sz="1800" kern="1200" dirty="0" smtClean="0">
                        <a:solidFill>
                          <a:schemeClr val="dk1"/>
                        </a:solidFill>
                        <a:latin typeface="+mn-lt"/>
                        <a:ea typeface="+mn-ea"/>
                        <a:cs typeface="+mn-cs"/>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sp>
        <p:nvSpPr>
          <p:cNvPr id="4109"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a:t>
            </a:r>
            <a:endParaRPr lang="en-US" altLang="en-US" sz="1400" b="1" dirty="0">
              <a:solidFill>
                <a:srgbClr val="65AA3B"/>
              </a:solidFill>
            </a:endParaRPr>
          </a:p>
        </p:txBody>
      </p:sp>
      <p:sp>
        <p:nvSpPr>
          <p:cNvPr id="5" name="Rectangle 4"/>
          <p:cNvSpPr txBox="1">
            <a:spLocks noChangeArrowheads="1"/>
          </p:cNvSpPr>
          <p:nvPr/>
        </p:nvSpPr>
        <p:spPr bwMode="auto">
          <a:xfrm>
            <a:off x="0" y="17526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4400" b="1">
                <a:solidFill>
                  <a:srgbClr val="00AFD7"/>
                </a:solidFill>
                <a:latin typeface="+mj-lt"/>
                <a:ea typeface="+mj-ea"/>
                <a:cs typeface="+mj-cs"/>
              </a:defRPr>
            </a:lvl1pPr>
            <a:lvl2pPr algn="l" rtl="0" eaLnBrk="0" fontAlgn="base" hangingPunct="0">
              <a:spcBef>
                <a:spcPct val="0"/>
              </a:spcBef>
              <a:spcAft>
                <a:spcPct val="0"/>
              </a:spcAft>
              <a:defRPr sz="4400" b="1">
                <a:solidFill>
                  <a:srgbClr val="00AFD7"/>
                </a:solidFill>
                <a:latin typeface="Calibri" charset="0"/>
                <a:ea typeface="Arial" charset="0"/>
                <a:cs typeface="Arial" charset="0"/>
              </a:defRPr>
            </a:lvl2pPr>
            <a:lvl3pPr algn="l" rtl="0" eaLnBrk="0" fontAlgn="base" hangingPunct="0">
              <a:spcBef>
                <a:spcPct val="0"/>
              </a:spcBef>
              <a:spcAft>
                <a:spcPct val="0"/>
              </a:spcAft>
              <a:defRPr sz="4400" b="1">
                <a:solidFill>
                  <a:srgbClr val="00AFD7"/>
                </a:solidFill>
                <a:latin typeface="Calibri" charset="0"/>
                <a:ea typeface="Arial" charset="0"/>
                <a:cs typeface="Arial" charset="0"/>
              </a:defRPr>
            </a:lvl3pPr>
            <a:lvl4pPr algn="l" rtl="0" eaLnBrk="0" fontAlgn="base" hangingPunct="0">
              <a:spcBef>
                <a:spcPct val="0"/>
              </a:spcBef>
              <a:spcAft>
                <a:spcPct val="0"/>
              </a:spcAft>
              <a:defRPr sz="4400" b="1">
                <a:solidFill>
                  <a:srgbClr val="00AFD7"/>
                </a:solidFill>
                <a:latin typeface="Calibri" charset="0"/>
                <a:ea typeface="Arial" charset="0"/>
                <a:cs typeface="Arial" charset="0"/>
              </a:defRPr>
            </a:lvl4pPr>
            <a:lvl5pPr algn="l" rtl="0" eaLnBrk="0" fontAlgn="base" hangingPunct="0">
              <a:spcBef>
                <a:spcPct val="0"/>
              </a:spcBef>
              <a:spcAft>
                <a:spcPct val="0"/>
              </a:spcAft>
              <a:defRPr sz="4400" b="1">
                <a:solidFill>
                  <a:srgbClr val="00AFD7"/>
                </a:solidFill>
                <a:latin typeface="Calibri" charset="0"/>
                <a:ea typeface="Arial" charset="0"/>
                <a:cs typeface="Arial" charset="0"/>
              </a:defRPr>
            </a:lvl5pPr>
            <a:lvl6pPr marL="457200" algn="l" rtl="0" fontAlgn="base">
              <a:spcBef>
                <a:spcPct val="0"/>
              </a:spcBef>
              <a:spcAft>
                <a:spcPct val="0"/>
              </a:spcAft>
              <a:defRPr sz="4400" b="1">
                <a:solidFill>
                  <a:srgbClr val="00AFD7"/>
                </a:solidFill>
                <a:latin typeface="Calibri" charset="0"/>
                <a:ea typeface="Arial" charset="0"/>
                <a:cs typeface="Arial" charset="0"/>
              </a:defRPr>
            </a:lvl6pPr>
            <a:lvl7pPr marL="914400" algn="l" rtl="0" fontAlgn="base">
              <a:spcBef>
                <a:spcPct val="0"/>
              </a:spcBef>
              <a:spcAft>
                <a:spcPct val="0"/>
              </a:spcAft>
              <a:defRPr sz="4400" b="1">
                <a:solidFill>
                  <a:srgbClr val="00AFD7"/>
                </a:solidFill>
                <a:latin typeface="Calibri" charset="0"/>
                <a:ea typeface="Arial" charset="0"/>
                <a:cs typeface="Arial" charset="0"/>
              </a:defRPr>
            </a:lvl7pPr>
            <a:lvl8pPr marL="1371600" algn="l" rtl="0" fontAlgn="base">
              <a:spcBef>
                <a:spcPct val="0"/>
              </a:spcBef>
              <a:spcAft>
                <a:spcPct val="0"/>
              </a:spcAft>
              <a:defRPr sz="4400" b="1">
                <a:solidFill>
                  <a:srgbClr val="00AFD7"/>
                </a:solidFill>
                <a:latin typeface="Calibri" charset="0"/>
                <a:ea typeface="Arial" charset="0"/>
                <a:cs typeface="Arial" charset="0"/>
              </a:defRPr>
            </a:lvl8pPr>
            <a:lvl9pPr marL="1828800" algn="l" rtl="0" fontAlgn="base">
              <a:spcBef>
                <a:spcPct val="0"/>
              </a:spcBef>
              <a:spcAft>
                <a:spcPct val="0"/>
              </a:spcAft>
              <a:defRPr sz="4400" b="1">
                <a:solidFill>
                  <a:srgbClr val="00AFD7"/>
                </a:solidFill>
                <a:latin typeface="Calibri" charset="0"/>
                <a:ea typeface="Arial" charset="0"/>
                <a:cs typeface="Arial" charset="0"/>
              </a:defRPr>
            </a:lvl9pPr>
          </a:lstStyle>
          <a:p>
            <a:pPr marL="344488" eaLnBrk="1" hangingPunct="1">
              <a:defRPr/>
            </a:pPr>
            <a:r>
              <a:rPr lang="en-US" altLang="en-US" sz="4000" kern="0" dirty="0" smtClean="0"/>
              <a:t>Module 10</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Two) (cont’d)</a:t>
            </a:r>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Two)</a:t>
            </a:r>
            <a:endParaRPr lang="en-US" altLang="en-US" sz="1400" b="1" dirty="0">
              <a:solidFill>
                <a:srgbClr val="65AA3B"/>
              </a:solidFill>
            </a:endParaRPr>
          </a:p>
        </p:txBody>
      </p:sp>
      <p:sp>
        <p:nvSpPr>
          <p:cNvPr id="5" name="Rectangle 7"/>
          <p:cNvSpPr txBox="1">
            <a:spLocks noChangeArrowheads="1"/>
          </p:cNvSpPr>
          <p:nvPr/>
        </p:nvSpPr>
        <p:spPr bwMode="auto">
          <a:xfrm>
            <a:off x="457200" y="5257800"/>
            <a:ext cx="822960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800" b="1" kern="0" dirty="0" smtClean="0"/>
              <a:t>The Raspberry Pi (</a:t>
            </a:r>
            <a:r>
              <a:rPr lang="en-US" altLang="en-US" sz="1800" b="1" kern="0" dirty="0" err="1" smtClean="0"/>
              <a:t>RPi</a:t>
            </a:r>
            <a:r>
              <a:rPr lang="en-US" altLang="en-US" sz="1800" b="1" kern="0" dirty="0" smtClean="0"/>
              <a:t>) board, installed in its plastic enclosure, with the Windows 10 </a:t>
            </a:r>
            <a:r>
              <a:rPr lang="en-US" altLang="en-US" sz="1800" b="1" kern="0" dirty="0" err="1" smtClean="0"/>
              <a:t>IoT</a:t>
            </a:r>
            <a:r>
              <a:rPr lang="en-US" altLang="en-US" sz="1800" b="1" kern="0" dirty="0" smtClean="0"/>
              <a:t> SD card included in your kit.  Insert the card as shown.</a:t>
            </a:r>
            <a:endParaRPr lang="en-US" altLang="en-US" sz="18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445" y="1462881"/>
            <a:ext cx="7419110" cy="3553691"/>
          </a:xfrm>
          <a:prstGeom prst="rect">
            <a:avLst/>
          </a:prstGeom>
          <a:noFill/>
          <a:ln>
            <a:noFill/>
          </a:ln>
        </p:spPr>
      </p:pic>
    </p:spTree>
    <p:extLst>
      <p:ext uri="{BB962C8B-B14F-4D97-AF65-F5344CB8AC3E}">
        <p14:creationId xmlns:p14="http://schemas.microsoft.com/office/powerpoint/2010/main" val="234283370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Two) (cont’d)</a:t>
            </a:r>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Two)</a:t>
            </a:r>
            <a:endParaRPr lang="en-US" altLang="en-US" sz="1400" b="1" dirty="0">
              <a:solidFill>
                <a:srgbClr val="65AA3B"/>
              </a:solidFill>
            </a:endParaRPr>
          </a:p>
        </p:txBody>
      </p:sp>
      <p:sp>
        <p:nvSpPr>
          <p:cNvPr id="5" name="Rectangle 7"/>
          <p:cNvSpPr txBox="1">
            <a:spLocks noChangeArrowheads="1"/>
          </p:cNvSpPr>
          <p:nvPr/>
        </p:nvSpPr>
        <p:spPr bwMode="auto">
          <a:xfrm>
            <a:off x="457200" y="4577073"/>
            <a:ext cx="8229600" cy="13093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600" b="1" kern="0" dirty="0" smtClean="0"/>
              <a:t>To switch monitor inputs in the JSU lab: Press Button 2 (second from left) to enter the menu shown on the left, then press it again to open the input menu.  Move the selector UP or DOWN with Buttons 1 and 2, then press Button 3 to select the input.  “DP” (DisplayPort) is used by your workstation, and “HDMI” is used by the </a:t>
            </a:r>
            <a:r>
              <a:rPr lang="en-US" altLang="en-US" sz="1600" b="1" kern="0" dirty="0" err="1" smtClean="0"/>
              <a:t>RPi</a:t>
            </a:r>
            <a:r>
              <a:rPr lang="en-US" altLang="en-US" sz="1600" b="1" kern="0" dirty="0" smtClean="0"/>
              <a:t>.</a:t>
            </a:r>
            <a:endParaRPr lang="en-US" altLang="en-US" sz="16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3"/>
          <a:stretch>
            <a:fillRect/>
          </a:stretch>
        </p:blipFill>
        <p:spPr>
          <a:xfrm>
            <a:off x="4938943" y="1173163"/>
            <a:ext cx="3685714" cy="3217143"/>
          </a:xfrm>
          <a:prstGeom prst="rect">
            <a:avLst/>
          </a:prstGeom>
        </p:spPr>
      </p:pic>
      <p:pic>
        <p:nvPicPr>
          <p:cNvPr id="4" name="Picture 3"/>
          <p:cNvPicPr>
            <a:picLocks noChangeAspect="1"/>
          </p:cNvPicPr>
          <p:nvPr/>
        </p:nvPicPr>
        <p:blipFill>
          <a:blip r:embed="rId4"/>
          <a:stretch>
            <a:fillRect/>
          </a:stretch>
        </p:blipFill>
        <p:spPr>
          <a:xfrm>
            <a:off x="462871" y="1359930"/>
            <a:ext cx="3962401" cy="2843607"/>
          </a:xfrm>
          <a:prstGeom prst="rect">
            <a:avLst/>
          </a:prstGeom>
        </p:spPr>
      </p:pic>
      <p:sp>
        <p:nvSpPr>
          <p:cNvPr id="6" name="Oval 5"/>
          <p:cNvSpPr/>
          <p:nvPr/>
        </p:nvSpPr>
        <p:spPr>
          <a:xfrm>
            <a:off x="6248400" y="3886200"/>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
        <p:nvSpPr>
          <p:cNvPr id="9" name="Oval 8"/>
          <p:cNvSpPr/>
          <p:nvPr/>
        </p:nvSpPr>
        <p:spPr>
          <a:xfrm>
            <a:off x="5588001" y="3887062"/>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0" name="Oval 9"/>
          <p:cNvSpPr/>
          <p:nvPr/>
        </p:nvSpPr>
        <p:spPr>
          <a:xfrm>
            <a:off x="6874932" y="3886200"/>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3</a:t>
            </a:r>
            <a:endParaRPr lang="en-US" dirty="0">
              <a:solidFill>
                <a:srgbClr val="FF0000"/>
              </a:solidFill>
            </a:endParaRPr>
          </a:p>
        </p:txBody>
      </p:sp>
      <p:sp>
        <p:nvSpPr>
          <p:cNvPr id="12" name="Oval 11"/>
          <p:cNvSpPr/>
          <p:nvPr/>
        </p:nvSpPr>
        <p:spPr>
          <a:xfrm>
            <a:off x="1879599" y="3656322"/>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
        <p:nvSpPr>
          <p:cNvPr id="13" name="Oval 12"/>
          <p:cNvSpPr/>
          <p:nvPr/>
        </p:nvSpPr>
        <p:spPr>
          <a:xfrm>
            <a:off x="1219200" y="3657184"/>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4" name="Oval 13"/>
          <p:cNvSpPr/>
          <p:nvPr/>
        </p:nvSpPr>
        <p:spPr>
          <a:xfrm>
            <a:off x="2506131" y="3656322"/>
            <a:ext cx="3810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3</a:t>
            </a:r>
            <a:endParaRPr lang="en-US" dirty="0">
              <a:solidFill>
                <a:srgbClr val="FF0000"/>
              </a:solidFill>
            </a:endParaRPr>
          </a:p>
        </p:txBody>
      </p:sp>
    </p:spTree>
    <p:extLst>
      <p:ext uri="{BB962C8B-B14F-4D97-AF65-F5344CB8AC3E}">
        <p14:creationId xmlns:p14="http://schemas.microsoft.com/office/powerpoint/2010/main" val="102211879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Two) (cont’d)</a:t>
            </a:r>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Two)</a:t>
            </a:r>
            <a:endParaRPr lang="en-US" altLang="en-US" sz="1400" b="1" dirty="0">
              <a:solidFill>
                <a:srgbClr val="65AA3B"/>
              </a:solidFill>
            </a:endParaRPr>
          </a:p>
        </p:txBody>
      </p:sp>
      <p:sp>
        <p:nvSpPr>
          <p:cNvPr id="5" name="Rectangle 7"/>
          <p:cNvSpPr txBox="1">
            <a:spLocks noChangeArrowheads="1"/>
          </p:cNvSpPr>
          <p:nvPr/>
        </p:nvSpPr>
        <p:spPr bwMode="auto">
          <a:xfrm>
            <a:off x="457200" y="5257800"/>
            <a:ext cx="822960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800" b="1" kern="0" dirty="0" smtClean="0"/>
              <a:t>Windows Visual Studio, showing a portion of a sample program.  The solution configuration and platform settings are circled.</a:t>
            </a:r>
            <a:endParaRPr lang="en-US" altLang="en-US" sz="18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677186" y="1313100"/>
            <a:ext cx="5789627" cy="3804762"/>
          </a:xfrm>
          <a:prstGeom prst="rect">
            <a:avLst/>
          </a:prstGeom>
          <a:noFill/>
          <a:ln>
            <a:noFill/>
          </a:ln>
        </p:spPr>
      </p:pic>
      <p:sp>
        <p:nvSpPr>
          <p:cNvPr id="9" name="Oval 8"/>
          <p:cNvSpPr/>
          <p:nvPr/>
        </p:nvSpPr>
        <p:spPr>
          <a:xfrm>
            <a:off x="3810000" y="1613164"/>
            <a:ext cx="2590800" cy="44423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204892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Two)</a:t>
            </a:r>
          </a:p>
        </p:txBody>
      </p:sp>
      <p:sp>
        <p:nvSpPr>
          <p:cNvPr id="9219" name="Rectangle 7"/>
          <p:cNvSpPr>
            <a:spLocks noGrp="1" noChangeArrowheads="1"/>
          </p:cNvSpPr>
          <p:nvPr>
            <p:ph type="body" sz="half" idx="4294967295"/>
          </p:nvPr>
        </p:nvSpPr>
        <p:spPr bwMode="auto">
          <a:xfrm>
            <a:off x="457200" y="1600200"/>
            <a:ext cx="8229600" cy="4343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spcBef>
                <a:spcPts val="0"/>
              </a:spcBef>
              <a:spcAft>
                <a:spcPts val="600"/>
              </a:spcAft>
              <a:buFontTx/>
              <a:buNone/>
              <a:defRPr/>
            </a:pPr>
            <a:r>
              <a:rPr lang="en-US" altLang="en-US" sz="2200" dirty="0" smtClean="0"/>
              <a:t>If you encounter any difficulties building or deploying your </a:t>
            </a:r>
            <a:r>
              <a:rPr lang="en-US" altLang="en-US" sz="2200" dirty="0" err="1" smtClean="0"/>
              <a:t>RPi</a:t>
            </a:r>
            <a:r>
              <a:rPr lang="en-US" altLang="en-US" sz="2200" dirty="0" smtClean="0"/>
              <a:t> applications from Visual Studio, try the following:</a:t>
            </a:r>
          </a:p>
          <a:p>
            <a:pPr>
              <a:spcBef>
                <a:spcPts val="0"/>
              </a:spcBef>
              <a:defRPr/>
            </a:pPr>
            <a:r>
              <a:rPr lang="en-US" altLang="en-US" sz="2000" dirty="0" smtClean="0"/>
              <a:t>Open the “Build” menu and choose “Clean Solution”, then open the “Build” menu again and choose “Rebuild Solution”, before deploying.</a:t>
            </a:r>
          </a:p>
          <a:p>
            <a:pPr>
              <a:spcBef>
                <a:spcPts val="0"/>
              </a:spcBef>
              <a:defRPr/>
            </a:pPr>
            <a:r>
              <a:rPr lang="en-US" altLang="en-US" sz="2000" dirty="0" smtClean="0"/>
              <a:t>Open the Device Portal page for your </a:t>
            </a:r>
            <a:r>
              <a:rPr lang="en-US" altLang="en-US" sz="2000" dirty="0" err="1" smtClean="0"/>
              <a:t>RPi</a:t>
            </a:r>
            <a:r>
              <a:rPr lang="en-US" altLang="en-US" sz="2000" dirty="0" smtClean="0"/>
              <a:t> (described in the assignment instructions) and uninstall any earlier versions of your application before deploying it again.</a:t>
            </a:r>
          </a:p>
          <a:p>
            <a:pPr>
              <a:spcBef>
                <a:spcPts val="0"/>
              </a:spcBef>
              <a:defRPr/>
            </a:pPr>
            <a:r>
              <a:rPr lang="en-US" altLang="en-US" sz="2000" dirty="0" smtClean="0"/>
              <a:t>Double-check the solution settings and Remote Machine settings to ensure that they are correct for your device.</a:t>
            </a:r>
          </a:p>
          <a:p>
            <a:pPr lvl="1">
              <a:spcBef>
                <a:spcPts val="0"/>
              </a:spcBef>
              <a:defRPr/>
            </a:pPr>
            <a:r>
              <a:rPr lang="en-US" altLang="en-US" sz="1800" dirty="0" smtClean="0"/>
              <a:t>To check the Remote Machine settings: open the last option (usually the project properties) from the “Debug” menu.</a:t>
            </a:r>
          </a:p>
          <a:p>
            <a:pPr>
              <a:spcBef>
                <a:spcPts val="0"/>
              </a:spcBef>
              <a:defRPr/>
            </a:pPr>
            <a:r>
              <a:rPr lang="en-US" altLang="en-US" sz="2000" dirty="0" smtClean="0"/>
              <a:t>Close and re-open Visual Studio, and restart your </a:t>
            </a:r>
            <a:r>
              <a:rPr lang="en-US" altLang="en-US" sz="2000" dirty="0" err="1" smtClean="0"/>
              <a:t>RPi</a:t>
            </a:r>
            <a:r>
              <a:rPr lang="en-US" altLang="en-US" sz="2000" dirty="0" smtClean="0"/>
              <a:t>, then attempt to build/deploy the application again.</a:t>
            </a:r>
          </a:p>
        </p:txBody>
      </p:sp>
      <p:sp>
        <p:nvSpPr>
          <p:cNvPr id="16388"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Two)</a:t>
            </a:r>
            <a:endParaRPr lang="en-US" altLang="en-US" sz="1400" b="1" dirty="0">
              <a:solidFill>
                <a:srgbClr val="65AA3B"/>
              </a:solidFill>
            </a:endParaRPr>
          </a:p>
        </p:txBody>
      </p:sp>
    </p:spTree>
    <p:extLst>
      <p:ext uri="{BB962C8B-B14F-4D97-AF65-F5344CB8AC3E}">
        <p14:creationId xmlns:p14="http://schemas.microsoft.com/office/powerpoint/2010/main" val="302235323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Introduction</a:t>
            </a:r>
          </a:p>
        </p:txBody>
      </p:sp>
      <p:sp>
        <p:nvSpPr>
          <p:cNvPr id="20483" name="Rectangle 7"/>
          <p:cNvSpPr>
            <a:spLocks noGrp="1" noChangeArrowheads="1"/>
          </p:cNvSpPr>
          <p:nvPr>
            <p:ph type="body" sz="half" idx="4294967295"/>
          </p:nvPr>
        </p:nvSpPr>
        <p:spPr bwMode="auto">
          <a:xfrm>
            <a:off x="457200" y="1600200"/>
            <a:ext cx="8229600" cy="3886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sz="2200" dirty="0" smtClean="0"/>
              <a:t>The </a:t>
            </a:r>
            <a:r>
              <a:rPr lang="en-US" altLang="en-US" sz="2200" b="1" dirty="0" smtClean="0"/>
              <a:t>Internet of Things </a:t>
            </a:r>
            <a:r>
              <a:rPr lang="en-US" altLang="en-US" sz="2200" dirty="0" smtClean="0"/>
              <a:t>(</a:t>
            </a:r>
            <a:r>
              <a:rPr lang="en-US" altLang="en-US" sz="2200" b="1" dirty="0" err="1" smtClean="0"/>
              <a:t>IoT</a:t>
            </a:r>
            <a:r>
              <a:rPr lang="en-US" altLang="en-US" sz="2200" dirty="0" smtClean="0"/>
              <a:t>) is "</a:t>
            </a:r>
            <a:r>
              <a:rPr lang="en-US" altLang="en-US" sz="2200" dirty="0"/>
              <a:t>a global infrastructure </a:t>
            </a:r>
            <a:r>
              <a:rPr lang="en-US" altLang="en-US" sz="2200" dirty="0" smtClean="0"/>
              <a:t>[…] </a:t>
            </a:r>
            <a:r>
              <a:rPr lang="en-US" altLang="en-US" sz="2200" dirty="0" smtClean="0"/>
              <a:t>interconnecting </a:t>
            </a:r>
            <a:r>
              <a:rPr lang="en-US" altLang="en-US" sz="2200" dirty="0"/>
              <a:t>(physical and virtual) things based on existing and evolving interoperable information and communication technologies."  These interconnected "things" can include appliances, phones, wearable electronics, or any other everyday device that can be connected to the </a:t>
            </a:r>
            <a:r>
              <a:rPr lang="en-US" altLang="en-US" sz="2200" dirty="0" smtClean="0"/>
              <a:t>Internet.</a:t>
            </a:r>
          </a:p>
          <a:p>
            <a:pPr marL="0" indent="0">
              <a:buFontTx/>
              <a:buNone/>
            </a:pPr>
            <a:r>
              <a:rPr lang="en-US" altLang="en-US" sz="2200" dirty="0" smtClean="0"/>
              <a:t>This </a:t>
            </a:r>
            <a:r>
              <a:rPr lang="en-US" altLang="en-US" sz="2200" dirty="0"/>
              <a:t>new category of devices is made possible by the increasing availability of low-cost broadband Internet access, and by the availability of small and inexpensive </a:t>
            </a:r>
            <a:r>
              <a:rPr lang="en-US" altLang="en-US" sz="2200" i="1" dirty="0"/>
              <a:t>embedded computers</a:t>
            </a:r>
            <a:r>
              <a:rPr lang="en-US" altLang="en-US" sz="2200" dirty="0"/>
              <a:t>, which are typically built into </a:t>
            </a:r>
            <a:r>
              <a:rPr lang="en-US" altLang="en-US" sz="2200" dirty="0" smtClean="0"/>
              <a:t>a </a:t>
            </a:r>
            <a:r>
              <a:rPr lang="en-US" altLang="en-US" sz="2200" dirty="0"/>
              <a:t>device and are dedicated to controlling or monitoring the device.</a:t>
            </a:r>
            <a:endParaRPr lang="en-US" altLang="en-US" sz="2200" dirty="0" smtClean="0"/>
          </a:p>
        </p:txBody>
      </p:sp>
      <p:sp>
        <p:nvSpPr>
          <p:cNvPr id="20484"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a:t>
            </a:r>
            <a:r>
              <a:rPr lang="en-US" altLang="en-US" sz="1400" b="1" dirty="0" smtClean="0">
                <a:solidFill>
                  <a:srgbClr val="65AA3B"/>
                </a:solidFill>
              </a:rPr>
              <a:t>Introduction</a:t>
            </a:r>
            <a:endParaRPr lang="en-US" altLang="en-US" sz="1400" b="1" dirty="0">
              <a:solidFill>
                <a:srgbClr val="65AA3B"/>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Introduction (cont’d)</a:t>
            </a:r>
          </a:p>
        </p:txBody>
      </p:sp>
      <p:sp>
        <p:nvSpPr>
          <p:cNvPr id="20483" name="Rectangle 7"/>
          <p:cNvSpPr>
            <a:spLocks noGrp="1" noChangeArrowheads="1"/>
          </p:cNvSpPr>
          <p:nvPr>
            <p:ph type="body" sz="half" idx="4294967295"/>
          </p:nvPr>
        </p:nvSpPr>
        <p:spPr bwMode="auto">
          <a:xfrm>
            <a:off x="457200" y="1600200"/>
            <a:ext cx="8229600" cy="3886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sz="2200" dirty="0"/>
              <a:t>These embedded computers often take the form of a </a:t>
            </a:r>
            <a:r>
              <a:rPr lang="en-US" altLang="en-US" sz="2200" i="1" dirty="0"/>
              <a:t>system on a chip </a:t>
            </a:r>
            <a:r>
              <a:rPr lang="en-US" altLang="en-US" sz="2200" dirty="0"/>
              <a:t>(</a:t>
            </a:r>
            <a:r>
              <a:rPr lang="en-US" altLang="en-US" sz="2200" dirty="0" err="1"/>
              <a:t>SoC</a:t>
            </a:r>
            <a:r>
              <a:rPr lang="en-US" altLang="en-US" sz="2200" dirty="0"/>
              <a:t>), with all the components of </a:t>
            </a:r>
            <a:r>
              <a:rPr lang="en-US" altLang="en-US" sz="2200" dirty="0" smtClean="0"/>
              <a:t>the computer </a:t>
            </a:r>
            <a:r>
              <a:rPr lang="en-US" altLang="en-US" sz="2200" dirty="0"/>
              <a:t>integrated into a single chip.  They </a:t>
            </a:r>
            <a:r>
              <a:rPr lang="en-US" altLang="en-US" sz="2200" dirty="0" smtClean="0"/>
              <a:t>also </a:t>
            </a:r>
            <a:r>
              <a:rPr lang="en-US" altLang="en-US" sz="2200" dirty="0"/>
              <a:t>take the form of </a:t>
            </a:r>
            <a:r>
              <a:rPr lang="en-US" altLang="en-US" sz="2200" i="1" dirty="0"/>
              <a:t>microcontrollers</a:t>
            </a:r>
            <a:r>
              <a:rPr lang="en-US" altLang="en-US" sz="2200" dirty="0"/>
              <a:t>, which are even smaller single-chip computers that are typically optimized for device monitoring and control</a:t>
            </a:r>
            <a:r>
              <a:rPr lang="en-US" altLang="en-US" sz="2200" dirty="0" smtClean="0"/>
              <a:t>.</a:t>
            </a:r>
          </a:p>
          <a:p>
            <a:pPr marL="0" indent="0">
              <a:buFontTx/>
              <a:buNone/>
            </a:pPr>
            <a:r>
              <a:rPr lang="en-US" altLang="en-US" sz="2200" dirty="0" smtClean="0"/>
              <a:t>These </a:t>
            </a:r>
            <a:r>
              <a:rPr lang="en-US" altLang="en-US" sz="2200" dirty="0"/>
              <a:t>embedded computers are </a:t>
            </a:r>
            <a:r>
              <a:rPr lang="en-US" altLang="en-US" sz="2200" dirty="0" smtClean="0"/>
              <a:t>like conventional computers, </a:t>
            </a:r>
            <a:r>
              <a:rPr lang="en-US" altLang="en-US" sz="2200" dirty="0"/>
              <a:t>in the sense that they </a:t>
            </a:r>
            <a:r>
              <a:rPr lang="en-US" altLang="en-US" sz="2200" dirty="0" smtClean="0"/>
              <a:t>also contain </a:t>
            </a:r>
            <a:r>
              <a:rPr lang="en-US" altLang="en-US" sz="2200" dirty="0"/>
              <a:t>a </a:t>
            </a:r>
            <a:r>
              <a:rPr lang="en-US" altLang="en-US" sz="2200" i="1" dirty="0" smtClean="0"/>
              <a:t>processor</a:t>
            </a:r>
            <a:r>
              <a:rPr lang="en-US" altLang="en-US" sz="2200" dirty="0" smtClean="0"/>
              <a:t> and </a:t>
            </a:r>
            <a:r>
              <a:rPr lang="en-US" altLang="en-US" sz="2200" i="1" dirty="0"/>
              <a:t>memory</a:t>
            </a:r>
            <a:r>
              <a:rPr lang="en-US" altLang="en-US" sz="2200" dirty="0"/>
              <a:t> and execute </a:t>
            </a:r>
            <a:r>
              <a:rPr lang="en-US" altLang="en-US" sz="2200" i="1" dirty="0" smtClean="0"/>
              <a:t>software</a:t>
            </a:r>
            <a:r>
              <a:rPr lang="en-US" altLang="en-US" sz="2200" dirty="0" smtClean="0"/>
              <a:t> </a:t>
            </a:r>
            <a:r>
              <a:rPr lang="en-US" altLang="en-US" sz="2200" dirty="0"/>
              <a:t>written by a programmer.  However, they are typically smaller and more </a:t>
            </a:r>
            <a:r>
              <a:rPr lang="en-US" altLang="en-US" sz="2200" dirty="0" smtClean="0"/>
              <a:t>efficient, </a:t>
            </a:r>
            <a:r>
              <a:rPr lang="en-US" altLang="en-US" sz="2200" dirty="0"/>
              <a:t>and depending on the application, they may lack a traditional </a:t>
            </a:r>
            <a:r>
              <a:rPr lang="en-US" altLang="en-US" sz="2200" i="1" dirty="0"/>
              <a:t>user interface</a:t>
            </a:r>
            <a:r>
              <a:rPr lang="en-US" altLang="en-US" sz="2200" dirty="0"/>
              <a:t> (such as a keyboard and </a:t>
            </a:r>
            <a:r>
              <a:rPr lang="en-US" altLang="en-US" sz="2200" dirty="0" smtClean="0"/>
              <a:t>mouse, or even a monitor/screen).</a:t>
            </a:r>
          </a:p>
        </p:txBody>
      </p:sp>
      <p:sp>
        <p:nvSpPr>
          <p:cNvPr id="20484"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a:t>
            </a:r>
            <a:r>
              <a:rPr lang="en-US" altLang="en-US" sz="1400" b="1" dirty="0" smtClean="0">
                <a:solidFill>
                  <a:srgbClr val="65AA3B"/>
                </a:solidFill>
              </a:rPr>
              <a:t>Introduction</a:t>
            </a:r>
            <a:endParaRPr lang="en-US" altLang="en-US" sz="1400" b="1" dirty="0">
              <a:solidFill>
                <a:srgbClr val="65AA3B"/>
              </a:solidFill>
            </a:endParaRPr>
          </a:p>
        </p:txBody>
      </p:sp>
    </p:spTree>
    <p:extLst>
      <p:ext uri="{BB962C8B-B14F-4D97-AF65-F5344CB8AC3E}">
        <p14:creationId xmlns:p14="http://schemas.microsoft.com/office/powerpoint/2010/main" val="165843304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Introduction (cont’d)</a:t>
            </a:r>
          </a:p>
        </p:txBody>
      </p:sp>
      <p:sp>
        <p:nvSpPr>
          <p:cNvPr id="20483" name="Rectangle 7"/>
          <p:cNvSpPr>
            <a:spLocks noGrp="1" noChangeArrowheads="1"/>
          </p:cNvSpPr>
          <p:nvPr>
            <p:ph type="body" sz="half" idx="4294967295"/>
          </p:nvPr>
        </p:nvSpPr>
        <p:spPr bwMode="auto">
          <a:xfrm>
            <a:off x="457200" y="1600200"/>
            <a:ext cx="8229600" cy="3886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sz="2200" dirty="0"/>
              <a:t>In this module, we will </a:t>
            </a:r>
            <a:r>
              <a:rPr lang="en-US" altLang="en-US" sz="2200" dirty="0" smtClean="0"/>
              <a:t>work </a:t>
            </a:r>
            <a:r>
              <a:rPr lang="en-US" altLang="en-US" sz="2200" dirty="0"/>
              <a:t>with two popular examples of these categories of embedded computers: the </a:t>
            </a:r>
            <a:r>
              <a:rPr lang="en-US" altLang="en-US" sz="2200" b="1" dirty="0"/>
              <a:t>Raspberry </a:t>
            </a:r>
            <a:r>
              <a:rPr lang="en-US" altLang="en-US" sz="2200" b="1" dirty="0" smtClean="0"/>
              <a:t>Pi </a:t>
            </a:r>
            <a:r>
              <a:rPr lang="en-US" altLang="en-US" sz="2200" dirty="0" smtClean="0"/>
              <a:t>(</a:t>
            </a:r>
            <a:r>
              <a:rPr lang="en-US" altLang="en-US" sz="2200" dirty="0" err="1" smtClean="0"/>
              <a:t>RPi</a:t>
            </a:r>
            <a:r>
              <a:rPr lang="en-US" altLang="en-US" sz="2200" dirty="0" smtClean="0"/>
              <a:t>), </a:t>
            </a:r>
            <a:r>
              <a:rPr lang="en-US" altLang="en-US" sz="2200" dirty="0"/>
              <a:t>a single-board computer based on an </a:t>
            </a:r>
            <a:r>
              <a:rPr lang="en-US" altLang="en-US" sz="2200" dirty="0" err="1" smtClean="0"/>
              <a:t>SoC</a:t>
            </a:r>
            <a:r>
              <a:rPr lang="en-US" altLang="en-US" sz="2200" dirty="0"/>
              <a:t>, and the </a:t>
            </a:r>
            <a:r>
              <a:rPr lang="en-US" altLang="en-US" sz="2200" b="1" dirty="0"/>
              <a:t>Arduino</a:t>
            </a:r>
            <a:r>
              <a:rPr lang="en-US" altLang="en-US" sz="2200" dirty="0"/>
              <a:t>, a project-oriented microcontroller </a:t>
            </a:r>
            <a:r>
              <a:rPr lang="en-US" altLang="en-US" sz="2200" dirty="0" smtClean="0"/>
              <a:t>platform.</a:t>
            </a:r>
          </a:p>
          <a:p>
            <a:pPr marL="0" indent="0">
              <a:buFontTx/>
              <a:buNone/>
            </a:pPr>
            <a:r>
              <a:rPr lang="en-US" altLang="en-US" sz="2200" dirty="0" smtClean="0"/>
              <a:t>The </a:t>
            </a:r>
            <a:r>
              <a:rPr lang="en-US" altLang="en-US" sz="2200" dirty="0" err="1" smtClean="0"/>
              <a:t>RPi</a:t>
            </a:r>
            <a:r>
              <a:rPr lang="en-US" altLang="en-US" sz="2200" dirty="0" smtClean="0"/>
              <a:t> </a:t>
            </a:r>
            <a:r>
              <a:rPr lang="en-US" altLang="en-US" sz="2200" dirty="0"/>
              <a:t>is compatible with an embedded version of </a:t>
            </a:r>
            <a:r>
              <a:rPr lang="en-US" altLang="en-US" sz="2200" dirty="0" smtClean="0"/>
              <a:t>Microsoft </a:t>
            </a:r>
            <a:r>
              <a:rPr lang="en-US" altLang="en-US" sz="2200" dirty="0"/>
              <a:t>Windows 10 </a:t>
            </a:r>
            <a:r>
              <a:rPr lang="en-US" altLang="en-US" sz="2200" dirty="0" smtClean="0"/>
              <a:t>called </a:t>
            </a:r>
            <a:r>
              <a:rPr lang="en-US" altLang="en-US" sz="2200" b="1" dirty="0"/>
              <a:t>Windows 10 </a:t>
            </a:r>
            <a:r>
              <a:rPr lang="en-US" altLang="en-US" sz="2200" b="1" dirty="0" err="1"/>
              <a:t>IoT</a:t>
            </a:r>
            <a:r>
              <a:rPr lang="en-US" altLang="en-US" sz="2200" dirty="0"/>
              <a:t>, which is already installed on the SD memory card </a:t>
            </a:r>
            <a:r>
              <a:rPr lang="en-US" altLang="en-US" sz="2200" dirty="0" smtClean="0"/>
              <a:t>included </a:t>
            </a:r>
            <a:r>
              <a:rPr lang="en-US" altLang="en-US" sz="2200" dirty="0"/>
              <a:t>with the </a:t>
            </a:r>
            <a:r>
              <a:rPr lang="en-US" altLang="en-US" sz="2200" dirty="0" err="1"/>
              <a:t>RPi</a:t>
            </a:r>
            <a:r>
              <a:rPr lang="en-US" altLang="en-US" sz="2200" dirty="0"/>
              <a:t> </a:t>
            </a:r>
            <a:r>
              <a:rPr lang="en-US" altLang="en-US" sz="2200" dirty="0" smtClean="0"/>
              <a:t>in </a:t>
            </a:r>
            <a:r>
              <a:rPr lang="en-US" altLang="en-US" sz="2200" dirty="0"/>
              <a:t>your kit.  Both the </a:t>
            </a:r>
            <a:r>
              <a:rPr lang="en-US" altLang="en-US" sz="2200" dirty="0" err="1"/>
              <a:t>RPi</a:t>
            </a:r>
            <a:r>
              <a:rPr lang="en-US" altLang="en-US" sz="2200" dirty="0"/>
              <a:t> and the Arduino platforms are provided with tools and </a:t>
            </a:r>
            <a:r>
              <a:rPr lang="en-US" altLang="en-US" sz="2200" dirty="0" smtClean="0"/>
              <a:t>examples, and are popular among </a:t>
            </a:r>
            <a:r>
              <a:rPr lang="en-US" altLang="en-US" sz="2200" dirty="0"/>
              <a:t>students </a:t>
            </a:r>
            <a:r>
              <a:rPr lang="en-US" altLang="en-US" sz="2200" dirty="0" smtClean="0"/>
              <a:t>of computer science for </a:t>
            </a:r>
            <a:r>
              <a:rPr lang="en-US" altLang="en-US" sz="2200" dirty="0"/>
              <a:t>the exploration of computer programming.</a:t>
            </a:r>
            <a:endParaRPr lang="en-US" altLang="en-US" sz="2200" dirty="0" smtClean="0"/>
          </a:p>
        </p:txBody>
      </p:sp>
      <p:sp>
        <p:nvSpPr>
          <p:cNvPr id="20484"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a:t>
            </a:r>
            <a:r>
              <a:rPr lang="en-US" altLang="en-US" sz="1400" b="1" dirty="0" smtClean="0">
                <a:solidFill>
                  <a:srgbClr val="65AA3B"/>
                </a:solidFill>
              </a:rPr>
              <a:t>Introduction</a:t>
            </a:r>
            <a:endParaRPr lang="en-US" altLang="en-US" sz="1400" b="1" dirty="0">
              <a:solidFill>
                <a:srgbClr val="65AA3B"/>
              </a:solidFill>
            </a:endParaRPr>
          </a:p>
        </p:txBody>
      </p:sp>
    </p:spTree>
    <p:extLst>
      <p:ext uri="{BB962C8B-B14F-4D97-AF65-F5344CB8AC3E}">
        <p14:creationId xmlns:p14="http://schemas.microsoft.com/office/powerpoint/2010/main" val="298090966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One)</a:t>
            </a:r>
          </a:p>
        </p:txBody>
      </p:sp>
      <p:sp>
        <p:nvSpPr>
          <p:cNvPr id="9219" name="Rectangle 7"/>
          <p:cNvSpPr>
            <a:spLocks noGrp="1" noChangeArrowheads="1"/>
          </p:cNvSpPr>
          <p:nvPr>
            <p:ph type="body" sz="half" idx="4294967295"/>
          </p:nvPr>
        </p:nvSpPr>
        <p:spPr bwMode="auto">
          <a:xfrm>
            <a:off x="457200" y="1600200"/>
            <a:ext cx="8229600" cy="3886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defRPr/>
            </a:pPr>
            <a:r>
              <a:rPr lang="en-US" altLang="en-US" dirty="0" smtClean="0"/>
              <a:t>In the first part of this module, you will:</a:t>
            </a:r>
          </a:p>
          <a:p>
            <a:pPr>
              <a:defRPr/>
            </a:pPr>
            <a:r>
              <a:rPr lang="en-US" altLang="en-US" sz="2200" dirty="0" smtClean="0"/>
              <a:t>Launch the </a:t>
            </a:r>
            <a:r>
              <a:rPr lang="en-US" altLang="en-US" sz="2200" b="1" dirty="0" smtClean="0"/>
              <a:t>Arduino Integrated Development Environment (IDE) </a:t>
            </a:r>
            <a:r>
              <a:rPr lang="en-US" altLang="en-US" sz="2200" dirty="0" smtClean="0"/>
              <a:t>and open a sample Arduino program</a:t>
            </a:r>
          </a:p>
          <a:p>
            <a:pPr>
              <a:defRPr/>
            </a:pPr>
            <a:r>
              <a:rPr lang="en-US" altLang="en-US" sz="2200" dirty="0" smtClean="0"/>
              <a:t>Construct a simple circuit on a </a:t>
            </a:r>
            <a:r>
              <a:rPr lang="en-US" altLang="en-US" sz="2200" i="1" dirty="0" smtClean="0"/>
              <a:t>breadboard</a:t>
            </a:r>
            <a:r>
              <a:rPr lang="en-US" altLang="en-US" sz="2200" dirty="0" smtClean="0"/>
              <a:t> consisting of four signal LEDs, connected to the output pins of the Arduino</a:t>
            </a:r>
          </a:p>
          <a:p>
            <a:pPr>
              <a:defRPr/>
            </a:pPr>
            <a:r>
              <a:rPr lang="en-US" altLang="en-US" sz="2200" dirty="0" smtClean="0"/>
              <a:t>Test the Arduino program, which should use the LEDs to create a pattern of lights under software control.</a:t>
            </a:r>
          </a:p>
          <a:p>
            <a:pPr>
              <a:defRPr/>
            </a:pPr>
            <a:r>
              <a:rPr lang="en-US" altLang="en-US" sz="2200" dirty="0" smtClean="0"/>
              <a:t>Modify the program to create other patterns.</a:t>
            </a:r>
          </a:p>
          <a:p>
            <a:pPr marL="0" indent="0">
              <a:buFontTx/>
              <a:buNone/>
              <a:defRPr/>
            </a:pPr>
            <a:r>
              <a:rPr lang="en-US" altLang="en-US" dirty="0"/>
              <a:t>(See the lesson plan instructions for more information</a:t>
            </a:r>
            <a:r>
              <a:rPr lang="en-US" altLang="en-US" dirty="0" smtClean="0"/>
              <a:t>.)</a:t>
            </a:r>
            <a:endParaRPr lang="en-US" altLang="en-US" dirty="0"/>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One)</a:t>
            </a:r>
            <a:endParaRPr lang="en-US" altLang="en-US" sz="1400" b="1" dirty="0">
              <a:solidFill>
                <a:srgbClr val="65AA3B"/>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One</a:t>
            </a:r>
            <a:r>
              <a:rPr lang="en-US" altLang="en-US" sz="4000" dirty="0"/>
              <a:t>) (cont’d)</a:t>
            </a:r>
            <a:endParaRPr lang="en-US" altLang="en-US" sz="4000" dirty="0" smtClean="0"/>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One)</a:t>
            </a:r>
            <a:endParaRPr lang="en-US" altLang="en-US" sz="1400" b="1" dirty="0">
              <a:solidFill>
                <a:srgbClr val="65AA3B"/>
              </a:solidFill>
            </a:endParaRPr>
          </a:p>
        </p:txBody>
      </p:sp>
      <p:sp>
        <p:nvSpPr>
          <p:cNvPr id="5" name="Rectangle 7"/>
          <p:cNvSpPr txBox="1">
            <a:spLocks noChangeArrowheads="1"/>
          </p:cNvSpPr>
          <p:nvPr/>
        </p:nvSpPr>
        <p:spPr bwMode="auto">
          <a:xfrm>
            <a:off x="457200" y="5257800"/>
            <a:ext cx="822960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800" b="1" kern="0" dirty="0" smtClean="0"/>
              <a:t>The Arduino IDE, showing the sample program provided in Part One.  After changing this program, click “</a:t>
            </a:r>
            <a:r>
              <a:rPr lang="en-US" altLang="en-US" sz="1800" kern="0" dirty="0" smtClean="0"/>
              <a:t>→”</a:t>
            </a:r>
            <a:r>
              <a:rPr lang="en-US" altLang="en-US" sz="1800" b="1" kern="0" dirty="0" smtClean="0"/>
              <a:t> to download it to the Arduino.</a:t>
            </a:r>
            <a:endParaRPr lang="en-US" altLang="en-US" sz="18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762250" y="1173163"/>
            <a:ext cx="3619500" cy="4084637"/>
          </a:xfrm>
          <a:prstGeom prst="rect">
            <a:avLst/>
          </a:prstGeom>
        </p:spPr>
      </p:pic>
      <p:sp>
        <p:nvSpPr>
          <p:cNvPr id="9" name="Oval 8"/>
          <p:cNvSpPr/>
          <p:nvPr/>
        </p:nvSpPr>
        <p:spPr>
          <a:xfrm>
            <a:off x="2793274" y="1345339"/>
            <a:ext cx="342900" cy="3571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79221858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One) (cont’d)</a:t>
            </a:r>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One)</a:t>
            </a:r>
            <a:endParaRPr lang="en-US" altLang="en-US" sz="1400" b="1" dirty="0">
              <a:solidFill>
                <a:srgbClr val="65AA3B"/>
              </a:solidFill>
            </a:endParaRPr>
          </a:p>
        </p:txBody>
      </p:sp>
      <p:sp>
        <p:nvSpPr>
          <p:cNvPr id="5" name="Rectangle 7"/>
          <p:cNvSpPr txBox="1">
            <a:spLocks noChangeArrowheads="1"/>
          </p:cNvSpPr>
          <p:nvPr/>
        </p:nvSpPr>
        <p:spPr bwMode="auto">
          <a:xfrm>
            <a:off x="457200" y="5257800"/>
            <a:ext cx="822960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800" b="1" kern="0" dirty="0" smtClean="0"/>
              <a:t>The Arduino project board, connected to a fully-assembled LED circuit.  This circuit has been assembled on a </a:t>
            </a:r>
            <a:r>
              <a:rPr lang="en-US" altLang="en-US" sz="1800" b="1" i="1" kern="0" dirty="0" smtClean="0"/>
              <a:t>breadboard</a:t>
            </a:r>
            <a:r>
              <a:rPr lang="en-US" altLang="en-US" sz="1800" b="1" kern="0" dirty="0" smtClean="0"/>
              <a:t> for rapid prototyping.</a:t>
            </a:r>
            <a:endParaRPr lang="en-US" altLang="en-US" sz="18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380" y="1340961"/>
            <a:ext cx="5349240" cy="3749040"/>
          </a:xfrm>
          <a:prstGeom prst="rect">
            <a:avLst/>
          </a:prstGeom>
          <a:noFill/>
          <a:ln>
            <a:noFill/>
          </a:ln>
        </p:spPr>
      </p:pic>
      <p:sp>
        <p:nvSpPr>
          <p:cNvPr id="7" name="Oval 6"/>
          <p:cNvSpPr/>
          <p:nvPr/>
        </p:nvSpPr>
        <p:spPr>
          <a:xfrm>
            <a:off x="4100514" y="314086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094825" y="2649959"/>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526629" y="2608631"/>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32601" y="260685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526628" y="309514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332601" y="309514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99586" y="2159418"/>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26628" y="2113699"/>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332601" y="2113698"/>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040940" y="211369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040940" y="260685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40939" y="3095148"/>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094825" y="3631408"/>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532815" y="3581663"/>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32601" y="3581663"/>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040939" y="3581663"/>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59407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One</a:t>
            </a:r>
            <a:r>
              <a:rPr lang="en-US" altLang="en-US" sz="4000" dirty="0"/>
              <a:t>) (cont’d)</a:t>
            </a:r>
            <a:endParaRPr lang="en-US" altLang="en-US" sz="4000" dirty="0" smtClean="0"/>
          </a:p>
        </p:txBody>
      </p:sp>
      <p:sp>
        <p:nvSpPr>
          <p:cNvPr id="32772"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One)</a:t>
            </a:r>
            <a:endParaRPr lang="en-US" altLang="en-US" sz="1400" b="1" dirty="0">
              <a:solidFill>
                <a:srgbClr val="65AA3B"/>
              </a:solidFill>
            </a:endParaRPr>
          </a:p>
        </p:txBody>
      </p:sp>
      <p:sp>
        <p:nvSpPr>
          <p:cNvPr id="5" name="Rectangle 7"/>
          <p:cNvSpPr txBox="1">
            <a:spLocks noChangeArrowheads="1"/>
          </p:cNvSpPr>
          <p:nvPr/>
        </p:nvSpPr>
        <p:spPr bwMode="auto">
          <a:xfrm>
            <a:off x="457200" y="5257800"/>
            <a:ext cx="8229600" cy="6286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400">
                <a:solidFill>
                  <a:schemeClr val="tx1"/>
                </a:solidFill>
                <a:latin typeface="+mn-lt"/>
                <a:ea typeface="+mn-ea"/>
                <a:cs typeface="+mn-cs"/>
              </a:defRPr>
            </a:lvl5pPr>
            <a:lvl6pPr marL="2514600" indent="-228600" algn="l" rtl="0" fontAlgn="base">
              <a:spcBef>
                <a:spcPct val="20000"/>
              </a:spcBef>
              <a:spcAft>
                <a:spcPct val="0"/>
              </a:spcAft>
              <a:buChar char="»"/>
              <a:defRPr sz="2400">
                <a:solidFill>
                  <a:schemeClr val="tx1"/>
                </a:solidFill>
                <a:latin typeface="+mn-lt"/>
                <a:ea typeface="+mn-ea"/>
                <a:cs typeface="+mn-cs"/>
              </a:defRPr>
            </a:lvl6pPr>
            <a:lvl7pPr marL="2971800" indent="-228600" algn="l" rtl="0" fontAlgn="base">
              <a:spcBef>
                <a:spcPct val="20000"/>
              </a:spcBef>
              <a:spcAft>
                <a:spcPct val="0"/>
              </a:spcAft>
              <a:buChar char="»"/>
              <a:defRPr sz="2400">
                <a:solidFill>
                  <a:schemeClr val="tx1"/>
                </a:solidFill>
                <a:latin typeface="+mn-lt"/>
                <a:ea typeface="+mn-ea"/>
                <a:cs typeface="+mn-cs"/>
              </a:defRPr>
            </a:lvl7pPr>
            <a:lvl8pPr marL="3429000" indent="-228600" algn="l" rtl="0" fontAlgn="base">
              <a:spcBef>
                <a:spcPct val="20000"/>
              </a:spcBef>
              <a:spcAft>
                <a:spcPct val="0"/>
              </a:spcAft>
              <a:buChar char="»"/>
              <a:defRPr sz="2400">
                <a:solidFill>
                  <a:schemeClr val="tx1"/>
                </a:solidFill>
                <a:latin typeface="+mn-lt"/>
                <a:ea typeface="+mn-ea"/>
                <a:cs typeface="+mn-cs"/>
              </a:defRPr>
            </a:lvl8pPr>
            <a:lvl9pPr marL="3886200" indent="-228600" algn="l" rtl="0" fontAlgn="base">
              <a:spcBef>
                <a:spcPct val="20000"/>
              </a:spcBef>
              <a:spcAft>
                <a:spcPct val="0"/>
              </a:spcAft>
              <a:buChar char="»"/>
              <a:defRPr sz="2400">
                <a:solidFill>
                  <a:schemeClr val="tx1"/>
                </a:solidFill>
                <a:latin typeface="+mn-lt"/>
                <a:ea typeface="+mn-ea"/>
                <a:cs typeface="+mn-cs"/>
              </a:defRPr>
            </a:lvl9pPr>
          </a:lstStyle>
          <a:p>
            <a:pPr marL="0" indent="0" algn="ctr">
              <a:buFontTx/>
              <a:buNone/>
              <a:defRPr/>
            </a:pPr>
            <a:r>
              <a:rPr lang="en-US" altLang="en-US" sz="1800" b="1" kern="0" dirty="0" smtClean="0"/>
              <a:t>Another view of the Arduino and breadboard.  (In both pictures, the contact points have been highlighted in red to make them easier to see.)</a:t>
            </a:r>
            <a:endParaRPr lang="en-US" altLang="en-US" sz="1800" kern="0" dirty="0" smtClean="0"/>
          </a:p>
        </p:txBody>
      </p:sp>
      <p:sp>
        <p:nvSpPr>
          <p:cNvPr id="2" name="Rectangle 2"/>
          <p:cNvSpPr>
            <a:spLocks noChangeArrowheads="1"/>
          </p:cNvSpPr>
          <p:nvPr/>
        </p:nvSpPr>
        <p:spPr bwMode="auto">
          <a:xfrm>
            <a:off x="2209800" y="14628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3966" y="1273628"/>
            <a:ext cx="4276067" cy="3883706"/>
          </a:xfrm>
          <a:prstGeom prst="rect">
            <a:avLst/>
          </a:prstGeom>
          <a:noFill/>
          <a:ln>
            <a:noFill/>
          </a:ln>
        </p:spPr>
      </p:pic>
      <p:sp>
        <p:nvSpPr>
          <p:cNvPr id="3" name="Oval 2"/>
          <p:cNvSpPr/>
          <p:nvPr/>
        </p:nvSpPr>
        <p:spPr>
          <a:xfrm>
            <a:off x="4346738" y="285610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592021" y="2663663"/>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810611" y="2471218"/>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098668" y="3071912"/>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28355" y="2814949"/>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549195" y="2237610"/>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328946" y="2424495"/>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88659" y="2608044"/>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28829" y="2341062"/>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452420" y="2167531"/>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8543" y="2527951"/>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728244" y="273485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594755" y="2621384"/>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845043" y="2431167"/>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092002" y="2247620"/>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15592" y="2074090"/>
            <a:ext cx="45719" cy="4571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51562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idx="4294967295"/>
          </p:nvPr>
        </p:nvSpPr>
        <p:spPr bwMode="auto">
          <a:xfrm>
            <a:off x="0" y="457200"/>
            <a:ext cx="9144000" cy="71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eaLnBrk="1" hangingPunct="1"/>
            <a:r>
              <a:rPr lang="en-US" altLang="en-US" sz="4000" dirty="0" smtClean="0"/>
              <a:t>Lab Exercises (Part Two)</a:t>
            </a:r>
          </a:p>
        </p:txBody>
      </p:sp>
      <p:sp>
        <p:nvSpPr>
          <p:cNvPr id="9219" name="Rectangle 7"/>
          <p:cNvSpPr>
            <a:spLocks noGrp="1" noChangeArrowheads="1"/>
          </p:cNvSpPr>
          <p:nvPr>
            <p:ph type="body" sz="half" idx="4294967295"/>
          </p:nvPr>
        </p:nvSpPr>
        <p:spPr bwMode="auto">
          <a:xfrm>
            <a:off x="457200" y="1600200"/>
            <a:ext cx="8229600" cy="4343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defRPr/>
            </a:pPr>
            <a:r>
              <a:rPr lang="en-US" altLang="en-US" dirty="0" smtClean="0"/>
              <a:t>In the second part of this module, you will:</a:t>
            </a:r>
          </a:p>
          <a:p>
            <a:pPr>
              <a:defRPr/>
            </a:pPr>
            <a:r>
              <a:rPr lang="en-US" altLang="en-US" sz="2200" dirty="0" smtClean="0"/>
              <a:t>Download the Arduino portion of a sample home automation application to your Arduino project board.</a:t>
            </a:r>
          </a:p>
          <a:p>
            <a:pPr>
              <a:defRPr/>
            </a:pPr>
            <a:r>
              <a:rPr lang="en-US" altLang="en-US" sz="2200" dirty="0" smtClean="0"/>
              <a:t>Prepare </a:t>
            </a:r>
            <a:r>
              <a:rPr lang="en-US" altLang="en-US" sz="2200" dirty="0" smtClean="0"/>
              <a:t>and test the Raspberry Pi (</a:t>
            </a:r>
            <a:r>
              <a:rPr lang="en-US" altLang="en-US" sz="2200" dirty="0" err="1" smtClean="0"/>
              <a:t>RPi</a:t>
            </a:r>
            <a:r>
              <a:rPr lang="en-US" altLang="en-US" sz="2200" dirty="0" smtClean="0"/>
              <a:t>): insert the </a:t>
            </a:r>
            <a:r>
              <a:rPr lang="en-US" altLang="en-US" sz="2200" dirty="0" smtClean="0"/>
              <a:t>SD card containing Windows </a:t>
            </a:r>
            <a:r>
              <a:rPr lang="en-US" altLang="en-US" sz="2200" dirty="0" smtClean="0"/>
              <a:t>10 </a:t>
            </a:r>
            <a:r>
              <a:rPr lang="en-US" altLang="en-US" sz="2200" dirty="0" err="1" smtClean="0"/>
              <a:t>IoT</a:t>
            </a:r>
            <a:r>
              <a:rPr lang="en-US" altLang="en-US" sz="2200" dirty="0" smtClean="0"/>
              <a:t>, </a:t>
            </a:r>
            <a:r>
              <a:rPr lang="en-US" altLang="en-US" sz="2200" dirty="0" smtClean="0"/>
              <a:t>connect the </a:t>
            </a:r>
            <a:r>
              <a:rPr lang="en-US" altLang="en-US" sz="2200" dirty="0" err="1" smtClean="0"/>
              <a:t>RPi</a:t>
            </a:r>
            <a:r>
              <a:rPr lang="en-US" altLang="en-US" sz="2200" dirty="0" smtClean="0"/>
              <a:t> to </a:t>
            </a:r>
            <a:r>
              <a:rPr lang="en-US" altLang="en-US" sz="2200" dirty="0" smtClean="0"/>
              <a:t>an HDMI monitor</a:t>
            </a:r>
            <a:r>
              <a:rPr lang="en-US" altLang="en-US" sz="2200" dirty="0" smtClean="0"/>
              <a:t>, and test connectivity to the </a:t>
            </a:r>
            <a:r>
              <a:rPr lang="en-US" altLang="en-US" sz="2200" dirty="0" err="1" smtClean="0"/>
              <a:t>RPi</a:t>
            </a:r>
            <a:r>
              <a:rPr lang="en-US" altLang="en-US" sz="2200" dirty="0" smtClean="0"/>
              <a:t> by developing a simple test program using </a:t>
            </a:r>
            <a:r>
              <a:rPr lang="en-US" altLang="en-US" sz="2200" b="1" dirty="0" smtClean="0"/>
              <a:t>Microsoft Visual Studio</a:t>
            </a:r>
            <a:r>
              <a:rPr lang="en-US" altLang="en-US" sz="2200" dirty="0" smtClean="0"/>
              <a:t>.</a:t>
            </a:r>
          </a:p>
          <a:p>
            <a:pPr>
              <a:defRPr/>
            </a:pPr>
            <a:r>
              <a:rPr lang="en-US" altLang="en-US" sz="2200" dirty="0" smtClean="0"/>
              <a:t>Download the </a:t>
            </a:r>
            <a:r>
              <a:rPr lang="en-US" altLang="en-US" sz="2200" dirty="0" err="1" smtClean="0"/>
              <a:t>RPi</a:t>
            </a:r>
            <a:r>
              <a:rPr lang="en-US" altLang="en-US" sz="2200" dirty="0" smtClean="0"/>
              <a:t> portion of the sample home automation application to the </a:t>
            </a:r>
            <a:r>
              <a:rPr lang="en-US" altLang="en-US" sz="2200" dirty="0" err="1" smtClean="0"/>
              <a:t>RPi</a:t>
            </a:r>
            <a:r>
              <a:rPr lang="en-US" altLang="en-US" sz="2200" dirty="0" smtClean="0"/>
              <a:t>, connect the Arduino and </a:t>
            </a:r>
            <a:r>
              <a:rPr lang="en-US" altLang="en-US" sz="2200" dirty="0" err="1" smtClean="0"/>
              <a:t>RPi</a:t>
            </a:r>
            <a:r>
              <a:rPr lang="en-US" altLang="en-US" sz="2200" dirty="0" smtClean="0"/>
              <a:t> together, and test the complete application.</a:t>
            </a:r>
          </a:p>
          <a:p>
            <a:pPr marL="0" indent="0">
              <a:buFontTx/>
              <a:buNone/>
              <a:defRPr/>
            </a:pPr>
            <a:r>
              <a:rPr lang="en-US" altLang="en-US" dirty="0" smtClean="0"/>
              <a:t>(See the lesson plan instructions for more information.)</a:t>
            </a:r>
          </a:p>
        </p:txBody>
      </p:sp>
      <p:sp>
        <p:nvSpPr>
          <p:cNvPr id="16388" name="Text Placeholder 5"/>
          <p:cNvSpPr txBox="1">
            <a:spLocks/>
          </p:cNvSpPr>
          <p:nvPr/>
        </p:nvSpPr>
        <p:spPr bwMode="auto">
          <a:xfrm>
            <a:off x="457200" y="6400800"/>
            <a:ext cx="822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400" b="1" dirty="0" smtClean="0">
                <a:solidFill>
                  <a:srgbClr val="65AA3B"/>
                </a:solidFill>
              </a:rPr>
              <a:t>Internet of Things  </a:t>
            </a:r>
            <a:r>
              <a:rPr lang="en-US" altLang="en-US" sz="1400" b="1" dirty="0">
                <a:solidFill>
                  <a:srgbClr val="65AA3B"/>
                </a:solidFill>
              </a:rPr>
              <a:t>&gt;  Lab Exercises (Part </a:t>
            </a:r>
            <a:r>
              <a:rPr lang="en-US" altLang="en-US" sz="1400" b="1" dirty="0" smtClean="0">
                <a:solidFill>
                  <a:srgbClr val="65AA3B"/>
                </a:solidFill>
              </a:rPr>
              <a:t>Two)</a:t>
            </a:r>
            <a:endParaRPr lang="en-US" altLang="en-US" sz="1400" b="1" dirty="0">
              <a:solidFill>
                <a:srgbClr val="65AA3B"/>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Emerge">
  <a:themeElements>
    <a:clrScheme name="1_CT3_Them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T3_Theme1">
      <a:majorFont>
        <a:latin typeface="Calibri"/>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T3_Them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T3_Theme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T3_Theme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T3_Theme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T3_Theme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T3_Theme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T3_Theme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T3_Theme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T3_Theme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T3_Theme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T3_Theme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T3_Theme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1104</Words>
  <Application>Microsoft Office PowerPoint</Application>
  <PresentationFormat>On-screen Show (4:3)</PresentationFormat>
  <Paragraphs>81</Paragraphs>
  <Slides>13</Slides>
  <Notes>13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8" baseType="lpstr">
      <vt:lpstr>ＭＳ Ｐゴシック</vt:lpstr>
      <vt:lpstr>Arial</vt:lpstr>
      <vt:lpstr>Calibri</vt:lpstr>
      <vt:lpstr>Emerge</vt:lpstr>
      <vt:lpstr>Image</vt:lpstr>
      <vt:lpstr>PowerPoint Presentation</vt:lpstr>
      <vt:lpstr>Introduction</vt:lpstr>
      <vt:lpstr>Introduction (cont’d)</vt:lpstr>
      <vt:lpstr>Introduction (cont’d)</vt:lpstr>
      <vt:lpstr>Lab Exercises (Part One)</vt:lpstr>
      <vt:lpstr>Lab Exercises (Part One) (cont’d)</vt:lpstr>
      <vt:lpstr>Lab Exercises (Part One) (cont’d)</vt:lpstr>
      <vt:lpstr>Lab Exercises (Part One) (cont’d)</vt:lpstr>
      <vt:lpstr>Lab Exercises (Part Two)</vt:lpstr>
      <vt:lpstr>Lab Exercises (Part Two) (cont’d)</vt:lpstr>
      <vt:lpstr>Lab Exercises (Part Two) (cont’d)</vt:lpstr>
      <vt:lpstr>Lab Exercises (Part Two) (cont’d)</vt:lpstr>
      <vt:lpstr>Lab Exercises (Part Two)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2013-04-10T14:08:06Z</dcterms:created>
  <dcterms:modified xsi:type="dcterms:W3CDTF">2017-07-10T21:05:38Z</dcterms:modified>
  <cp:contentStatus/>
</cp:coreProperties>
</file>